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3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sldIdLst>
    <p:sldId id="309" r:id="rId4"/>
    <p:sldId id="274" r:id="rId5"/>
    <p:sldId id="311" r:id="rId6"/>
    <p:sldId id="313" r:id="rId7"/>
    <p:sldId id="332" r:id="rId8"/>
    <p:sldId id="333" r:id="rId9"/>
    <p:sldId id="336" r:id="rId10"/>
    <p:sldId id="338" r:id="rId11"/>
    <p:sldId id="337" r:id="rId12"/>
    <p:sldId id="331" r:id="rId13"/>
    <p:sldId id="334" r:id="rId14"/>
    <p:sldId id="335" r:id="rId15"/>
    <p:sldId id="339" r:id="rId16"/>
    <p:sldId id="341" r:id="rId17"/>
    <p:sldId id="342" r:id="rId18"/>
    <p:sldId id="343" r:id="rId19"/>
    <p:sldId id="32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389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93F"/>
    <a:srgbClr val="8B7567"/>
    <a:srgbClr val="F5F3F1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64" y="58"/>
      </p:cViewPr>
      <p:guideLst>
        <p:guide orient="horz" pos="2196"/>
        <p:guide pos="389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jpe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image" Target="../media/image15.jpeg"/><Relationship Id="rId4" Type="http://schemas.openxmlformats.org/officeDocument/2006/relationships/tags" Target="../tags/tag10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17.xml"/><Relationship Id="rId7" Type="http://schemas.openxmlformats.org/officeDocument/2006/relationships/image" Target="../media/image17.jpeg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8153" y="6092210"/>
            <a:ext cx="387086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电子创新实验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II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6255" y="1791970"/>
            <a:ext cx="4643755" cy="1757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基于</a:t>
            </a:r>
            <a:r>
              <a:rPr lang="en-US" altLang="zh-CN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FPGA</a:t>
            </a:r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的</a:t>
            </a:r>
            <a:endParaRPr lang="zh-CN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Sobel</a:t>
            </a:r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边缘检测算法实现</a:t>
            </a:r>
            <a:endParaRPr lang="zh-CN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970" y="3907790"/>
            <a:ext cx="2091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12212215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姚奇霖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6255" y="554355"/>
            <a:ext cx="433641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RGB to YCrCb</a:t>
            </a:r>
            <a:r>
              <a:rPr lang="zh-CN" altLang="en-US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模块</a:t>
            </a:r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999615"/>
            <a:ext cx="6753225" cy="504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0" y="1437640"/>
            <a:ext cx="5010150" cy="5048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2561590"/>
            <a:ext cx="6667500" cy="5048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2310765"/>
            <a:ext cx="4064000" cy="1007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0880" y="3429000"/>
            <a:ext cx="5080000" cy="2512695"/>
          </a:xfrm>
          <a:prstGeom prst="rect">
            <a:avLst/>
          </a:prstGeom>
        </p:spPr>
        <p:txBody>
          <a:bodyPr>
            <a:spAutoFit/>
          </a:bodyPr>
          <a:p>
            <a:pPr indent="609600" fontAlgn="auto">
              <a:spcBef>
                <a:spcPts val="800"/>
              </a:spcBef>
              <a:spcAft>
                <a:spcPts val="80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0" i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先进行乘法运算，在计算加减运算，直接取高八位作为</a:t>
            </a:r>
            <a:r>
              <a:rPr lang="en-US" altLang="zh-CN" sz="2400" b="0" i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</a:t>
            </a:r>
            <a:r>
              <a:rPr lang="zh-CN" altLang="en-US" sz="2400" b="0" i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</a:t>
            </a:r>
            <a:endParaRPr lang="zh-CN" altLang="en-US" sz="2400" b="0" i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609600" fontAlgn="auto">
              <a:spcBef>
                <a:spcPts val="800"/>
              </a:spcBef>
              <a:spcAft>
                <a:spcPts val="80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0" i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总共消耗</a:t>
            </a:r>
            <a:r>
              <a:rPr lang="en-US" altLang="zh-CN" sz="2400" b="0" i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400" b="0" i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lang="en-US" altLang="zh-CN" sz="2400" b="0" i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clk</a:t>
            </a:r>
            <a:r>
              <a:rPr lang="zh-CN" altLang="en-US" sz="2400" b="0" i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，所以所有同步信号都要向后延迟</a:t>
            </a:r>
            <a:r>
              <a:rPr lang="en-US" altLang="zh-CN" sz="2400" b="0" i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400" b="0" i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lang="en-US" altLang="zh-CN" sz="2400" b="0" i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clk</a:t>
            </a:r>
            <a:r>
              <a:rPr lang="zh-CN" altLang="en-US" sz="2400" b="0" i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。包括行同步，场同步和</a:t>
            </a:r>
            <a:r>
              <a:rPr lang="en-US" altLang="zh-CN" sz="2400" b="0" i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</a:t>
            </a:r>
            <a:r>
              <a:rPr lang="zh-CN" altLang="en-US" sz="2400" b="0" i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信号。（用移位两次实现）</a:t>
            </a:r>
            <a:endParaRPr lang="zh-CN" altLang="en-US" sz="2400" b="0" i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二、卷积操作</a:t>
            </a:r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4120" y="1499870"/>
            <a:ext cx="52946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/>
              <a:t>将目标图像从</a:t>
            </a:r>
            <a:r>
              <a:rPr lang="en-US" altLang="zh-CN" sz="2400"/>
              <a:t>RGB</a:t>
            </a:r>
            <a:r>
              <a:rPr lang="zh-CN" altLang="en-US" sz="2400"/>
              <a:t>格式转为</a:t>
            </a:r>
            <a:r>
              <a:rPr lang="en-US" altLang="zh-CN" sz="2400"/>
              <a:t>YCrCb</a:t>
            </a:r>
            <a:r>
              <a:rPr lang="zh-CN" altLang="en-US" sz="2400"/>
              <a:t>格式，取</a:t>
            </a:r>
            <a:r>
              <a:rPr lang="en-US" altLang="zh-CN" sz="2400"/>
              <a:t>Y</a:t>
            </a:r>
            <a:r>
              <a:rPr lang="zh-CN" altLang="en-US" sz="2400"/>
              <a:t>值计算图像水平和垂直方向的梯度，在平方求和之后开根号得到梯度幅度。判断得到的梯度幅度是否大于某个阈值，如果大于阈值就输出为白色否则就输出为黑色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95" y="3844925"/>
            <a:ext cx="9096375" cy="523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495" y="4523105"/>
            <a:ext cx="9067800" cy="523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495" y="5201285"/>
            <a:ext cx="2371725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二、卷积操作</a:t>
            </a:r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67510" y="1275715"/>
            <a:ext cx="60534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行缓冲实现卷积：</a:t>
            </a:r>
            <a:endParaRPr lang="zh-CN" altLang="en-US"/>
          </a:p>
          <a:p>
            <a:r>
              <a:rPr lang="zh-CN" altLang="en-US"/>
              <a:t>用寄存器器组缓冲图像的三行。缓存的三行同时输出给后方的卷积模版进行卷积操作。</a:t>
            </a:r>
            <a:endParaRPr lang="en-US" altLang="zh-CN"/>
          </a:p>
        </p:txBody>
      </p:sp>
      <p:pic>
        <p:nvPicPr>
          <p:cNvPr id="10" name="图片 9" descr="行缓冲.drawi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545" y="2349500"/>
            <a:ext cx="869632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31845" y="1983504"/>
            <a:ext cx="5427345" cy="3108798"/>
            <a:chOff x="3331845" y="2061108"/>
            <a:chExt cx="5427345" cy="3108798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456589" y="3905406"/>
              <a:ext cx="327882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60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结果展示</a:t>
              </a:r>
              <a:endPara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331845" y="2061108"/>
              <a:ext cx="5427345" cy="132207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Part Three</a:t>
              </a:r>
              <a:endParaRPr lang="en-US" altLang="zh-CN" sz="80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6255" y="554355"/>
            <a:ext cx="456374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一、单张图像处理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80000" y="4965700"/>
            <a:ext cx="2828925" cy="242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945380" y="4965700"/>
            <a:ext cx="2828925" cy="242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/>
              <a:t>预期结果（</a:t>
            </a:r>
            <a:r>
              <a:rPr lang="en-US" altLang="zh-CN"/>
              <a:t>bmp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7829550" y="4965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实际结果（</a:t>
            </a:r>
            <a:r>
              <a:rPr lang="en-US" altLang="zh-CN"/>
              <a:t>bmp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810" y="1749425"/>
            <a:ext cx="2847975" cy="2847975"/>
          </a:xfrm>
          <a:prstGeom prst="rect">
            <a:avLst/>
          </a:prstGeom>
        </p:spPr>
      </p:pic>
      <p:pic>
        <p:nvPicPr>
          <p:cNvPr id="12" name="图片 11" descr="tmpu4r27cvk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2530" y="1829435"/>
            <a:ext cx="2793365" cy="27933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6255" y="554355"/>
            <a:ext cx="65652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一、接入摄像头显示屏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1" name="图片 10" descr="结果：咖啡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710" y="1329690"/>
            <a:ext cx="4970780" cy="3911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6255" y="554355"/>
            <a:ext cx="65652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一、时序分析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-2708" r="40974"/>
          <a:stretch>
            <a:fillRect/>
          </a:stretch>
        </p:blipFill>
        <p:spPr>
          <a:xfrm>
            <a:off x="163830" y="1942465"/>
            <a:ext cx="11511915" cy="22618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  <a:endParaRPr kumimoji="0" lang="zh-CN" altLang="en-US" sz="36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553154" y="141079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97239" y="453238"/>
            <a:ext cx="3278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  <a:endParaRPr lang="zh-CN" altLang="en-US" sz="60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14" name="组合 13"/>
          <p:cNvGrpSpPr/>
          <p:nvPr>
            <p:custDataLst>
              <p:tags r:id="rId4"/>
            </p:custDataLst>
          </p:nvPr>
        </p:nvGrpSpPr>
        <p:grpSpPr>
          <a:xfrm>
            <a:off x="6128601" y="2103845"/>
            <a:ext cx="3552825" cy="830997"/>
            <a:chOff x="6381926" y="2513807"/>
            <a:chExt cx="3552825" cy="830997"/>
          </a:xfrm>
        </p:grpSpPr>
        <p:sp>
          <p:nvSpPr>
            <p:cNvPr id="4" name="文本框 3"/>
            <p:cNvSpPr txBox="1"/>
            <p:nvPr>
              <p:custDataLst>
                <p:tags r:id="rId5"/>
              </p:custDataLst>
            </p:nvPr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壹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6"/>
              </p:custDataLst>
            </p:nvPr>
          </p:nvSpPr>
          <p:spPr>
            <a:xfrm>
              <a:off x="7154086" y="2699227"/>
              <a:ext cx="278066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Sobel</a:t>
              </a:r>
              <a:r>
                <a:rPr lang="zh-CN" altLang="en-US" sz="24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边缘检测原理</a:t>
              </a:r>
              <a:endParaRPr lang="zh-CN" altLang="en-US" sz="24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7"/>
            </p:custDataLst>
          </p:nvPr>
        </p:nvGrpSpPr>
        <p:grpSpPr>
          <a:xfrm>
            <a:off x="8397239" y="3164793"/>
            <a:ext cx="2824858" cy="830997"/>
            <a:chOff x="6381926" y="2513807"/>
            <a:chExt cx="2824858" cy="830997"/>
          </a:xfrm>
        </p:grpSpPr>
        <p:sp>
          <p:nvSpPr>
            <p:cNvPr id="16" name="文本框 15"/>
            <p:cNvSpPr txBox="1"/>
            <p:nvPr>
              <p:custDataLst>
                <p:tags r:id="rId8"/>
              </p:custDataLst>
            </p:nvPr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贰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9"/>
              </p:custDataLst>
            </p:nvPr>
          </p:nvSpPr>
          <p:spPr>
            <a:xfrm>
              <a:off x="7226646" y="2652872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FPGA</a:t>
              </a:r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实现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9" name="组合 18"/>
          <p:cNvGrpSpPr/>
          <p:nvPr>
            <p:custDataLst>
              <p:tags r:id="rId10"/>
            </p:custDataLst>
          </p:nvPr>
        </p:nvGrpSpPr>
        <p:grpSpPr>
          <a:xfrm>
            <a:off x="6176299" y="4225741"/>
            <a:ext cx="2824223" cy="830997"/>
            <a:chOff x="6381926" y="2513807"/>
            <a:chExt cx="2824223" cy="830997"/>
          </a:xfrm>
        </p:grpSpPr>
        <p:sp>
          <p:nvSpPr>
            <p:cNvPr id="20" name="文本框 19"/>
            <p:cNvSpPr txBox="1"/>
            <p:nvPr>
              <p:custDataLst>
                <p:tags r:id="rId11"/>
              </p:custDataLst>
            </p:nvPr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叁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2"/>
              </p:custDataLst>
            </p:nvPr>
          </p:nvSpPr>
          <p:spPr>
            <a:xfrm>
              <a:off x="7226011" y="269922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实验结果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31845" y="1983504"/>
            <a:ext cx="5427345" cy="3108798"/>
            <a:chOff x="3331845" y="2061108"/>
            <a:chExt cx="5427345" cy="3108798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456589" y="3905406"/>
              <a:ext cx="3278823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Sobel</a:t>
              </a:r>
              <a:r>
                <a:rPr lang="zh-CN" altLang="en-US" sz="360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边缘检测原理</a:t>
              </a:r>
              <a:endPara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331845" y="2061108"/>
              <a:ext cx="5427345" cy="132207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Part One</a:t>
              </a:r>
              <a:endParaRPr lang="en-US" altLang="zh-CN" sz="80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6255" y="554355"/>
            <a:ext cx="463423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一、图像格式转换</a:t>
            </a:r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3785" y="1543685"/>
            <a:ext cx="97218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该检测模块使用亮度信息检测图像边缘。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因此首先应该将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RGB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图像的格式转换为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YCrCb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格式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1456690" y="2839085"/>
                <a:ext cx="6311900" cy="1814830"/>
              </a:xfrm>
              <a:prstGeom prst="rect">
                <a:avLst/>
              </a:prstGeom>
            </p:spPr>
            <p:txBody>
              <a:bodyPr>
                <a:noAutofit/>
              </a:bodyPr>
              <a:p>
                <a:pPr marL="0" indent="0">
                  <a:lnSpc>
                    <a:spcPts val="103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altLang="zh-CN" sz="1600" b="0" i="0">
                    <a:solidFill>
                      <a:srgbClr val="4D4D4D"/>
                    </a:solidFill>
                    <a:latin typeface="Times New Roman" panose="02020603050405020304" charset="0"/>
                    <a:ea typeface="-apple-system"/>
                    <a:cs typeface="Times New Roman" panose="0202060305040502030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1600" b="0" i="0">
                        <a:solidFill>
                          <a:srgbClr val="4D4D4D"/>
                        </a:solidFill>
                        <a:latin typeface="Cambria Math" panose="02040503050406030204" charset="0"/>
                        <a:ea typeface="-apple-system"/>
                        <a:cs typeface="Cambria Math" panose="02040503050406030204" charset="0"/>
                      </a:rPr>
                      <m:t>       </m:t>
                    </m:r>
                  </m:oMath>
                </a14:m>
                <a:endParaRPr lang="en-US" altLang="zh-CN" sz="1600" b="0" i="0">
                  <a:solidFill>
                    <a:srgbClr val="4D4D4D"/>
                  </a:solidFill>
                  <a:latin typeface="Times New Roman" panose="02020603050405020304" charset="0"/>
                  <a:ea typeface="-apple-system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690" y="2839085"/>
                <a:ext cx="6311900" cy="1814830"/>
              </a:xfrm>
              <a:prstGeom prst="rect">
                <a:avLst/>
              </a:prstGeom>
              <a:blipFill rotWithShape="1">
                <a:blip r:embed="rId4"/>
                <a:stretch>
                  <a:fillRect t="-2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690" y="3082290"/>
            <a:ext cx="7381875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二、卷积操作</a:t>
            </a:r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340" y="1499870"/>
            <a:ext cx="4105275" cy="38576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14120" y="1499870"/>
            <a:ext cx="52946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将目标图像从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RGB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格式转为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YCrCb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格式，取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值计算图像水平和垂直方向的梯度，在平方求和之后开根号得到梯度幅度。判断得到的梯度幅度是否大于某个阈值，如果大于阈值就输出为白色否则就输出为黑色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31845" y="1983504"/>
            <a:ext cx="5427345" cy="3108798"/>
            <a:chOff x="3331845" y="2061108"/>
            <a:chExt cx="5427345" cy="3108798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456589" y="3905406"/>
              <a:ext cx="327882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FPGA</a:t>
              </a:r>
              <a:r>
                <a:rPr lang="zh-CN" altLang="en-US" sz="360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实现</a:t>
              </a:r>
              <a:endPara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331845" y="2061108"/>
              <a:ext cx="5427345" cy="132207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Part Two</a:t>
              </a:r>
              <a:endParaRPr lang="en-US" altLang="zh-CN" sz="80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6255" y="554355"/>
            <a:ext cx="433641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Python</a:t>
            </a:r>
            <a:r>
              <a:rPr lang="zh-CN" altLang="en-US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实现</a:t>
            </a:r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0" name="图片 9" descr="emma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130165" y="1915160"/>
            <a:ext cx="2721610" cy="26396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5474335" y="4773295"/>
            <a:ext cx="1243330" cy="502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emma.jpg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8844280" y="4840605"/>
            <a:ext cx="1485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emma.bmp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6255" y="200914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将图像转换为灰度图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应用</a:t>
            </a:r>
            <a:r>
              <a:rPr lang="en-US" altLang="zh-CN"/>
              <a:t>Sobel</a:t>
            </a:r>
            <a:r>
              <a:rPr lang="zh-CN" altLang="en-US"/>
              <a:t>算子计算</a:t>
            </a:r>
            <a:r>
              <a:rPr lang="en-US" altLang="zh-CN"/>
              <a:t>x</a:t>
            </a:r>
            <a:r>
              <a:rPr lang="zh-CN" altLang="en-US"/>
              <a:t>和</a:t>
            </a:r>
            <a:r>
              <a:rPr lang="en-US" altLang="zh-CN"/>
              <a:t>y</a:t>
            </a:r>
            <a:r>
              <a:rPr lang="zh-CN" altLang="en-US"/>
              <a:t>方向的梯度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计算梯度幅值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打开</a:t>
            </a:r>
            <a:r>
              <a:rPr lang="en-US" altLang="zh-CN"/>
              <a:t>txt</a:t>
            </a:r>
            <a:r>
              <a:rPr lang="zh-CN" altLang="en-US"/>
              <a:t>文件以写入灰度值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将</a:t>
            </a:r>
            <a:r>
              <a:rPr lang="en-US" altLang="zh-CN"/>
              <a:t>txt</a:t>
            </a:r>
            <a:r>
              <a:rPr lang="zh-CN" altLang="en-US"/>
              <a:t>文件转换为</a:t>
            </a:r>
            <a:r>
              <a:rPr lang="en-US" altLang="zh-CN"/>
              <a:t>BMP</a:t>
            </a:r>
            <a:r>
              <a:rPr lang="zh-CN" altLang="en-US"/>
              <a:t>图像</a:t>
            </a:r>
            <a:endParaRPr lang="zh-CN" altLang="en-US"/>
          </a:p>
        </p:txBody>
      </p:sp>
      <p:pic>
        <p:nvPicPr>
          <p:cNvPr id="23" name="图片 22" descr="D:/Yolo_FPGA/emma/emma.bmpemma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12" b="12"/>
          <a:stretch>
            <a:fillRect/>
          </a:stretch>
        </p:blipFill>
        <p:spPr>
          <a:xfrm>
            <a:off x="8314690" y="1915160"/>
            <a:ext cx="2721610" cy="2639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6255" y="554355"/>
            <a:ext cx="433641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Python</a:t>
            </a:r>
            <a:r>
              <a:rPr lang="zh-CN" altLang="en-US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实现</a:t>
            </a:r>
            <a:endParaRPr lang="zh-CN" altLang="en-US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5984875" y="4607560"/>
            <a:ext cx="1243330" cy="502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Core.jpg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9366885" y="4674235"/>
            <a:ext cx="1485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Core.bmp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6255" y="200914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将图像转换为灰度图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应用</a:t>
            </a:r>
            <a:r>
              <a:rPr lang="en-US" altLang="zh-CN"/>
              <a:t>Sobel</a:t>
            </a:r>
            <a:r>
              <a:rPr lang="zh-CN" altLang="en-US"/>
              <a:t>算子计算</a:t>
            </a:r>
            <a:r>
              <a:rPr lang="en-US" altLang="zh-CN"/>
              <a:t>x</a:t>
            </a:r>
            <a:r>
              <a:rPr lang="zh-CN" altLang="en-US"/>
              <a:t>和</a:t>
            </a:r>
            <a:r>
              <a:rPr lang="en-US" altLang="zh-CN"/>
              <a:t>y</a:t>
            </a:r>
            <a:r>
              <a:rPr lang="zh-CN" altLang="en-US"/>
              <a:t>方向的梯度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计算梯度幅值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打开</a:t>
            </a:r>
            <a:r>
              <a:rPr lang="en-US" altLang="zh-CN"/>
              <a:t>txt</a:t>
            </a:r>
            <a:r>
              <a:rPr lang="zh-CN" altLang="en-US"/>
              <a:t>文件以写入灰度值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将</a:t>
            </a:r>
            <a:r>
              <a:rPr lang="en-US" altLang="zh-CN"/>
              <a:t>txt</a:t>
            </a:r>
            <a:r>
              <a:rPr lang="zh-CN" altLang="en-US"/>
              <a:t>文件转换为</a:t>
            </a:r>
            <a:r>
              <a:rPr lang="en-US" altLang="zh-CN"/>
              <a:t>BMP</a:t>
            </a:r>
            <a:r>
              <a:rPr lang="zh-CN" altLang="en-US"/>
              <a:t>图像</a:t>
            </a:r>
            <a:endParaRPr lang="zh-CN" altLang="en-US"/>
          </a:p>
        </p:txBody>
      </p:sp>
      <p:pic>
        <p:nvPicPr>
          <p:cNvPr id="2" name="图片 1" descr="Power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71465" y="1979930"/>
            <a:ext cx="2470150" cy="2470150"/>
          </a:xfrm>
          <a:prstGeom prst="rect">
            <a:avLst/>
          </a:prstGeom>
        </p:spPr>
      </p:pic>
      <p:pic>
        <p:nvPicPr>
          <p:cNvPr id="4" name="图片 3" descr="D:/Yolo_FPGA/Power.bmpPower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12" b="12"/>
          <a:stretch>
            <a:fillRect/>
          </a:stretch>
        </p:blipFill>
        <p:spPr>
          <a:xfrm>
            <a:off x="8578850" y="1962785"/>
            <a:ext cx="2588895" cy="25888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4760595" y="531876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将图像转换为灰度图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应用</a:t>
            </a:r>
            <a:r>
              <a:rPr lang="en-US" altLang="zh-CN"/>
              <a:t>Sobel</a:t>
            </a:r>
            <a:r>
              <a:rPr lang="zh-CN" altLang="en-US"/>
              <a:t>算子计算</a:t>
            </a:r>
            <a:r>
              <a:rPr lang="en-US" altLang="zh-CN"/>
              <a:t>x</a:t>
            </a:r>
            <a:r>
              <a:rPr lang="zh-CN" altLang="en-US"/>
              <a:t>和</a:t>
            </a:r>
            <a:r>
              <a:rPr lang="en-US" altLang="zh-CN"/>
              <a:t>y</a:t>
            </a:r>
            <a:r>
              <a:rPr lang="zh-CN" altLang="en-US"/>
              <a:t>方向的梯度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计算梯度幅值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打开</a:t>
            </a:r>
            <a:r>
              <a:rPr lang="en-US" altLang="zh-CN"/>
              <a:t>txt</a:t>
            </a:r>
            <a:r>
              <a:rPr lang="zh-CN" altLang="en-US"/>
              <a:t>文件以写入灰度值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将</a:t>
            </a:r>
            <a:r>
              <a:rPr lang="en-US" altLang="zh-CN"/>
              <a:t>txt</a:t>
            </a:r>
            <a:r>
              <a:rPr lang="zh-CN" altLang="en-US"/>
              <a:t>文件转换为</a:t>
            </a:r>
            <a:r>
              <a:rPr lang="en-US" altLang="zh-CN"/>
              <a:t>BMP</a:t>
            </a:r>
            <a:r>
              <a:rPr lang="zh-CN" altLang="en-US"/>
              <a:t>图像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31.0929133858268,&quot;left&quot;:482.56700787401576,&quot;top&quot;:165.65708661417324,&quot;width&quot;:429.5415748031496}"/>
</p:tagLst>
</file>

<file path=ppt/tags/tag10.xml><?xml version="1.0" encoding="utf-8"?>
<p:tagLst xmlns:p="http://schemas.openxmlformats.org/presentationml/2006/main">
  <p:tag name="KSO_WM_DIAGRAM_VIRTUALLY_FRAME" val="{&quot;height&quot;:269.75,&quot;left&quot;:372.85,&quot;top&quot;:145.65,&quot;width&quot;:496.2}"/>
</p:tagLst>
</file>

<file path=ppt/tags/tag11.xml><?xml version="1.0" encoding="utf-8"?>
<p:tagLst xmlns:p="http://schemas.openxmlformats.org/presentationml/2006/main">
  <p:tag name="KSO_WM_DIAGRAM_VIRTUALLY_FRAME" val="{&quot;height&quot;:269.75,&quot;left&quot;:372.85,&quot;top&quot;:145.65,&quot;width&quot;:496.2}"/>
</p:tagLst>
</file>

<file path=ppt/tags/tag12.xml><?xml version="1.0" encoding="utf-8"?>
<p:tagLst xmlns:p="http://schemas.openxmlformats.org/presentationml/2006/main">
  <p:tag name="KSO_WM_DIAGRAM_VIRTUALLY_FRAME" val="{&quot;height&quot;:269.75,&quot;left&quot;:372.85,&quot;top&quot;:145.65,&quot;width&quot;:496.2}"/>
</p:tagLst>
</file>

<file path=ppt/tags/tag13.xml><?xml version="1.0" encoding="utf-8"?>
<p:tagLst xmlns:p="http://schemas.openxmlformats.org/presentationml/2006/main">
  <p:tag name="KSO_WM_DIAGRAM_VIRTUALLY_FRAME" val="{&quot;height&quot;:269.75,&quot;left&quot;:372.85,&quot;top&quot;:145.65,&quot;width&quot;:496.2}"/>
</p:tagLst>
</file>

<file path=ppt/tags/tag14.xml><?xml version="1.0" encoding="utf-8"?>
<p:tagLst xmlns:p="http://schemas.openxmlformats.org/presentationml/2006/main">
  <p:tag name="KSO_WM_DIAGRAM_VIRTUALLY_FRAME" val="{&quot;height&quot;:269.75,&quot;left&quot;:372.85,&quot;top&quot;:145.65,&quot;width&quot;:516.05}"/>
</p:tagLst>
</file>

<file path=ppt/tags/tag15.xml><?xml version="1.0" encoding="utf-8"?>
<p:tagLst xmlns:p="http://schemas.openxmlformats.org/presentationml/2006/main">
  <p:tag name="KSO_WM_DIAGRAM_VIRTUALLY_FRAME" val="{&quot;height&quot;:269.75,&quot;left&quot;:372.85,&quot;top&quot;:145.65,&quot;width&quot;:516.05}"/>
</p:tagLst>
</file>

<file path=ppt/tags/tag16.xml><?xml version="1.0" encoding="utf-8"?>
<p:tagLst xmlns:p="http://schemas.openxmlformats.org/presentationml/2006/main">
  <p:tag name="KSO_WM_DIAGRAM_VIRTUALLY_FRAME" val="{&quot;height&quot;:269.75,&quot;left&quot;:372.85,&quot;top&quot;:145.65,&quot;width&quot;:516.05}"/>
</p:tagLst>
</file>

<file path=ppt/tags/tag17.xml><?xml version="1.0" encoding="utf-8"?>
<p:tagLst xmlns:p="http://schemas.openxmlformats.org/presentationml/2006/main">
  <p:tag name="KSO_WM_DIAGRAM_VIRTUALLY_FRAME" val="{&quot;height&quot;:269.75,&quot;left&quot;:372.85,&quot;top&quot;:145.65,&quot;width&quot;:516.05}"/>
</p:tagLst>
</file>

<file path=ppt/tags/tag18.xml><?xml version="1.0" encoding="utf-8"?>
<p:tagLst xmlns:p="http://schemas.openxmlformats.org/presentationml/2006/main">
  <p:tag name="KSO_WM_DIAGRAM_VIRTUALLY_FRAME" val="{&quot;height&quot;:282.2,&quot;left&quot;:387.95,&quot;top&quot;:137.8,&quot;width&quot;:548.55}"/>
</p:tagLst>
</file>

<file path=ppt/tags/tag19.xml><?xml version="1.0" encoding="utf-8"?>
<p:tagLst xmlns:p="http://schemas.openxmlformats.org/presentationml/2006/main">
  <p:tag name="KSO_WM_DIAGRAM_VIRTUALLY_FRAME" val="{&quot;height&quot;:282.2,&quot;left&quot;:387.95,&quot;top&quot;:137.8,&quot;width&quot;:548.55}"/>
</p:tagLst>
</file>

<file path=ppt/tags/tag2.xml><?xml version="1.0" encoding="utf-8"?>
<p:tagLst xmlns:p="http://schemas.openxmlformats.org/presentationml/2006/main">
  <p:tag name="KSO_WM_DIAGRAM_VIRTUALLY_FRAME" val="{&quot;height&quot;:331.0929133858268,&quot;left&quot;:482.56700787401576,&quot;top&quot;:165.65708661417324,&quot;width&quot;:429.5415748031496}"/>
</p:tagLst>
</file>

<file path=ppt/tags/tag3.xml><?xml version="1.0" encoding="utf-8"?>
<p:tagLst xmlns:p="http://schemas.openxmlformats.org/presentationml/2006/main">
  <p:tag name="KSO_WM_DIAGRAM_VIRTUALLY_FRAME" val="{&quot;height&quot;:331.0929133858268,&quot;left&quot;:482.56700787401576,&quot;top&quot;:165.65708661417324,&quot;width&quot;:429.5415748031496}"/>
</p:tagLst>
</file>

<file path=ppt/tags/tag4.xml><?xml version="1.0" encoding="utf-8"?>
<p:tagLst xmlns:p="http://schemas.openxmlformats.org/presentationml/2006/main">
  <p:tag name="KSO_WM_DIAGRAM_VIRTUALLY_FRAME" val="{&quot;height&quot;:331.0929133858268,&quot;left&quot;:482.56700787401576,&quot;top&quot;:165.65708661417324,&quot;width&quot;:429.5415748031496}"/>
</p:tagLst>
</file>

<file path=ppt/tags/tag5.xml><?xml version="1.0" encoding="utf-8"?>
<p:tagLst xmlns:p="http://schemas.openxmlformats.org/presentationml/2006/main">
  <p:tag name="KSO_WM_DIAGRAM_VIRTUALLY_FRAME" val="{&quot;height&quot;:331.0929133858268,&quot;left&quot;:482.56700787401576,&quot;top&quot;:165.65708661417324,&quot;width&quot;:429.5415748031496}"/>
</p:tagLst>
</file>

<file path=ppt/tags/tag6.xml><?xml version="1.0" encoding="utf-8"?>
<p:tagLst xmlns:p="http://schemas.openxmlformats.org/presentationml/2006/main">
  <p:tag name="KSO_WM_DIAGRAM_VIRTUALLY_FRAME" val="{&quot;height&quot;:331.0929133858268,&quot;left&quot;:482.56700787401576,&quot;top&quot;:165.65708661417324,&quot;width&quot;:429.5415748031496}"/>
</p:tagLst>
</file>

<file path=ppt/tags/tag7.xml><?xml version="1.0" encoding="utf-8"?>
<p:tagLst xmlns:p="http://schemas.openxmlformats.org/presentationml/2006/main">
  <p:tag name="KSO_WM_DIAGRAM_VIRTUALLY_FRAME" val="{&quot;height&quot;:331.0929133858268,&quot;left&quot;:482.56700787401576,&quot;top&quot;:165.65708661417324,&quot;width&quot;:429.5415748031496}"/>
</p:tagLst>
</file>

<file path=ppt/tags/tag8.xml><?xml version="1.0" encoding="utf-8"?>
<p:tagLst xmlns:p="http://schemas.openxmlformats.org/presentationml/2006/main">
  <p:tag name="KSO_WM_DIAGRAM_VIRTUALLY_FRAME" val="{&quot;height&quot;:331.0929133858268,&quot;left&quot;:482.56700787401576,&quot;top&quot;:165.65708661417324,&quot;width&quot;:429.5415748031496}"/>
</p:tagLst>
</file>

<file path=ppt/tags/tag9.xml><?xml version="1.0" encoding="utf-8"?>
<p:tagLst xmlns:p="http://schemas.openxmlformats.org/presentationml/2006/main">
  <p:tag name="KSO_WM_DIAGRAM_VIRTUALLY_FRAME" val="{&quot;height&quot;:331.0929133858268,&quot;left&quot;:482.56700787401576,&quot;top&quot;:165.65708661417324,&quot;width&quot;:429.5415748031496}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853</Words>
  <Application>WPS 演示</Application>
  <PresentationFormat>宽屏</PresentationFormat>
  <Paragraphs>103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41" baseType="lpstr">
      <vt:lpstr>Arial</vt:lpstr>
      <vt:lpstr>宋体</vt:lpstr>
      <vt:lpstr>Wingdings</vt:lpstr>
      <vt:lpstr>思源宋体 CN Heavy</vt:lpstr>
      <vt:lpstr>思源黑体 CN Light</vt:lpstr>
      <vt:lpstr>Open Sans</vt:lpstr>
      <vt:lpstr>Segoe Print</vt:lpstr>
      <vt:lpstr>思源宋体 CN</vt:lpstr>
      <vt:lpstr>思源黑体 CN Regular</vt:lpstr>
      <vt:lpstr>等线</vt:lpstr>
      <vt:lpstr>思源黑体 CN Bold</vt:lpstr>
      <vt:lpstr>黑体</vt:lpstr>
      <vt:lpstr>微软雅黑</vt:lpstr>
      <vt:lpstr>Arial Unicode MS</vt:lpstr>
      <vt:lpstr>Calibri</vt:lpstr>
      <vt:lpstr>Akrobat Black</vt:lpstr>
      <vt:lpstr>Impact</vt:lpstr>
      <vt:lpstr>Cambria Math</vt:lpstr>
      <vt:lpstr>-apple-system</vt:lpstr>
      <vt:lpstr>Times New Roman</vt:lpstr>
      <vt:lpstr>MS Mincho</vt:lpstr>
      <vt:lpstr>Open Sans</vt:lpstr>
      <vt:lpstr>已停用母版样式</vt:lpstr>
      <vt:lpstr>1_已停用母版样式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学生A</cp:lastModifiedBy>
  <cp:revision>46</cp:revision>
  <dcterms:created xsi:type="dcterms:W3CDTF">2019-12-18T02:50:00Z</dcterms:created>
  <dcterms:modified xsi:type="dcterms:W3CDTF">2024-12-25T15:25:40Z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5255D6BE7F504948B522F6F4BEB27CEB_12</vt:lpwstr>
  </property>
  <property fmtid="{D5CDD505-2E9C-101B-9397-08002B2CF9AE}" pid="3" name="KSOProductBuildVer">
    <vt:lpwstr>2052-12.1.0.19302</vt:lpwstr>
  </property>
</Properties>
</file>